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8" r:id="rId2"/>
    <p:sldId id="257" r:id="rId3"/>
    <p:sldId id="271" r:id="rId4"/>
    <p:sldId id="283" r:id="rId5"/>
    <p:sldId id="285" r:id="rId6"/>
    <p:sldId id="275" r:id="rId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nvenuto" id="{E75E278A-FF0E-49A4-B170-79828D63BBAD}">
          <p14:sldIdLst>
            <p14:sldId id="278"/>
            <p14:sldId id="257"/>
            <p14:sldId id="271"/>
          </p14:sldIdLst>
        </p14:section>
        <p14:section name="Progetta, annota, collabora, Aiutami" id="{B9B51309-D148-4332-87C2-07BE32FBCA3B}">
          <p14:sldIdLst>
            <p14:sldId id="283"/>
            <p14:sldId id="285"/>
            <p14:sldId id="275"/>
          </p14:sldIdLst>
        </p14:section>
        <p14:section name="Altre informazioni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 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DD462F"/>
    <a:srgbClr val="A90505"/>
    <a:srgbClr val="FF9B45"/>
    <a:srgbClr val="F8CFB6"/>
    <a:srgbClr val="F8CAB6"/>
    <a:srgbClr val="923922"/>
    <a:srgbClr val="404040"/>
    <a:srgbClr val="F5F5F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442" autoAdjust="0"/>
  </p:normalViewPr>
  <p:slideViewPr>
    <p:cSldViewPr snapToGrid="0">
      <p:cViewPr varScale="1">
        <p:scale>
          <a:sx n="61" d="100"/>
          <a:sy n="61" d="100"/>
        </p:scale>
        <p:origin x="90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25/08/2015</a:t>
            </a:r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"/>
              <a:t>Fare clic per modificare lo stile del titolo</a:t>
            </a:r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DF61EA0F-A667-4B49-8422-0062BC55E2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25/08/2015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254476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/>
          </a:p>
        </p:txBody>
      </p:sp>
      <p:cxnSp>
        <p:nvCxnSpPr>
          <p:cNvPr id="12" name="Connettore dritto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516711" y="443128"/>
            <a:ext cx="4438526" cy="641350"/>
          </a:xfrm>
        </p:spPr>
        <p:txBody>
          <a:bodyPr rtlCol="0" anchor="b"/>
          <a:lstStyle>
            <a:lvl1pPr marL="0" indent="0" algn="l" rtl="0"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"/>
              <a:t>Fare clic per modificare lo stile del titolo</a:t>
            </a:r>
          </a:p>
        </p:txBody>
      </p:sp>
      <p:sp>
        <p:nvSpPr>
          <p:cNvPr id="1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541611" y="1431010"/>
            <a:ext cx="4413626" cy="3978275"/>
          </a:xfrm>
        </p:spPr>
        <p:txBody>
          <a:bodyPr vert="horz" lIns="91440" tIns="45720" rIns="91440" bIns="45720" rtlCol="0">
            <a:normAutofit/>
          </a:bodyPr>
          <a:lstStyle>
            <a:lvl1pPr algn="l" rtl="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 rtl="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 rtl="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 rtl="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 rtl="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"/>
              <a:t>Lorem ipsum Fare clic per modificare lo stile del titolo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"/>
              <a:t>Secondo livello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"/>
              <a:t>Terzo livello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"/>
              <a:t>Quarto livello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254476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/>
          </a:p>
        </p:txBody>
      </p:sp>
      <p:cxnSp>
        <p:nvCxnSpPr>
          <p:cNvPr id="12" name="Connettore dritto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516711" y="443128"/>
            <a:ext cx="4438526" cy="641350"/>
          </a:xfrm>
        </p:spPr>
        <p:txBody>
          <a:bodyPr rtlCol="0" anchor="b"/>
          <a:lstStyle>
            <a:lvl1pPr marL="0" indent="0" algn="l" rtl="0"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"/>
              <a:t>Fare clic per modificare lo stile del titolo</a:t>
            </a:r>
          </a:p>
        </p:txBody>
      </p:sp>
      <p:sp>
        <p:nvSpPr>
          <p:cNvPr id="14" name="Segnaposto contenuto 3"/>
          <p:cNvSpPr>
            <a:spLocks noGrp="1"/>
          </p:cNvSpPr>
          <p:nvPr>
            <p:ph sz="half" idx="2"/>
          </p:nvPr>
        </p:nvSpPr>
        <p:spPr>
          <a:xfrm>
            <a:off x="6942411" y="1828845"/>
            <a:ext cx="4413626" cy="3978275"/>
          </a:xfrm>
        </p:spPr>
        <p:txBody>
          <a:bodyPr vert="horz" lIns="91440" tIns="45720" rIns="91440" bIns="45720" rtlCol="0">
            <a:normAutofit/>
          </a:bodyPr>
          <a:lstStyle>
            <a:lvl1pPr algn="l" rtl="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 rtl="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 rtl="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 rtl="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 rtl="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4586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25/08/2015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sp>
        <p:nvSpPr>
          <p:cNvPr id="9" name="Rettangolo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/>
          </a:p>
        </p:txBody>
      </p:sp>
      <p:sp>
        <p:nvSpPr>
          <p:cNvPr id="10" name="Rettangolo 9"/>
          <p:cNvSpPr/>
          <p:nvPr userDrawn="1"/>
        </p:nvSpPr>
        <p:spPr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/>
          </a:p>
        </p:txBody>
      </p:sp>
      <p:cxnSp>
        <p:nvCxnSpPr>
          <p:cNvPr id="11" name="Connettore dritto 10"/>
          <p:cNvCxnSpPr/>
          <p:nvPr userDrawn="1"/>
        </p:nvCxnSpPr>
        <p:spPr>
          <a:xfrm>
            <a:off x="604434" y="1061482"/>
            <a:ext cx="4350803" cy="0"/>
          </a:xfrm>
          <a:prstGeom prst="line">
            <a:avLst/>
          </a:prstGeom>
          <a:ln w="28575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516711" y="1539506"/>
            <a:ext cx="6267148" cy="641350"/>
          </a:xfrm>
        </p:spPr>
        <p:txBody>
          <a:bodyPr rtlCol="0" anchor="b">
            <a:normAutofit/>
          </a:bodyPr>
          <a:lstStyle>
            <a:lvl1pPr marL="0" indent="0" algn="l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"/>
              <a:t>Fare clic per modificare lo stile del titolo</a:t>
            </a:r>
          </a:p>
        </p:txBody>
      </p:sp>
      <p:sp>
        <p:nvSpPr>
          <p:cNvPr id="13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541611" y="2560639"/>
            <a:ext cx="9442648" cy="3978275"/>
          </a:xfrm>
        </p:spPr>
        <p:txBody>
          <a:bodyPr vert="horz" lIns="91440" tIns="45720" rIns="91440" bIns="45720" rtlCol="0">
            <a:normAutofit/>
          </a:bodyPr>
          <a:lstStyle>
            <a:lvl1pPr algn="l" rtl="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l" rtl="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 rtl="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 rtl="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 rtl="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"/>
              <a:t>Lorem ipsum 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tito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C5D2B94-9D50-4C2A-ABAE-E53BC7FD2C42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D842F4C-2D09-4E34-B203-312258A90C5B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2889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2B94-9D50-4C2A-ABAE-E53BC7FD2C42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2F4C-2D09-4E34-B203-312258A90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333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"/>
              <a:t>Fare clic per modificare lo stile del titolo</a:t>
            </a:r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25/08/2015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3" r:id="rId4"/>
    <p:sldLayoutId id="2147483665" r:id="rId5"/>
    <p:sldLayoutId id="2147483666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E1DCC1-CECF-49BB-97F0-2233B406D8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AA381F1-8C96-4F9C-9685-C08850C90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191" y="-243544"/>
            <a:ext cx="8263128" cy="4470399"/>
          </a:xfrm>
          <a:noFill/>
        </p:spPr>
        <p:txBody>
          <a:bodyPr anchor="ctr">
            <a:normAutofit/>
          </a:bodyPr>
          <a:lstStyle/>
          <a:p>
            <a:r>
              <a:rPr lang="it-IT" sz="5400" dirty="0">
                <a:solidFill>
                  <a:srgbClr val="FFFFFF"/>
                </a:solidFill>
                <a:latin typeface="Georgia" panose="02040502050405020303" pitchFamily="18" charset="0"/>
              </a:rPr>
              <a:t>Presenza di eruzione vulcanica in Italia</a:t>
            </a:r>
            <a:br>
              <a:rPr lang="it-IT" sz="5400" dirty="0">
                <a:solidFill>
                  <a:srgbClr val="FFFFFF"/>
                </a:solidFill>
                <a:latin typeface="Georgia" panose="02040502050405020303" pitchFamily="18" charset="0"/>
              </a:rPr>
            </a:br>
            <a:r>
              <a:rPr lang="it-IT" sz="2800" dirty="0">
                <a:solidFill>
                  <a:srgbClr val="FFFFFF"/>
                </a:solidFill>
              </a:rPr>
              <a:t/>
            </a:r>
            <a:br>
              <a:rPr lang="it-IT" sz="2800" dirty="0">
                <a:solidFill>
                  <a:srgbClr val="FFFFFF"/>
                </a:solidFill>
              </a:rPr>
            </a:br>
            <a:r>
              <a:rPr lang="it-IT" sz="2800" dirty="0">
                <a:solidFill>
                  <a:srgbClr val="FFFFFF"/>
                </a:solidFill>
              </a:rPr>
              <a:t/>
            </a:r>
            <a:br>
              <a:rPr lang="it-IT" sz="2800" dirty="0">
                <a:solidFill>
                  <a:srgbClr val="FFFFFF"/>
                </a:solidFill>
              </a:rPr>
            </a:br>
            <a:r>
              <a:rPr lang="it-IT" sz="2800" dirty="0">
                <a:solidFill>
                  <a:srgbClr val="FFFFFF"/>
                </a:solidFill>
              </a:rPr>
              <a:t>midiriclaudia@gmail.com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868EAF-CD67-49A7-8A32-BBC0EA412C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A9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B66DCD9-2E10-454D-94E1-B5B3C0ED1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5533371"/>
            <a:ext cx="9418320" cy="896658"/>
          </a:xfrm>
        </p:spPr>
        <p:txBody>
          <a:bodyPr anchor="ctr">
            <a:normAutofit/>
          </a:bodyPr>
          <a:lstStyle/>
          <a:p>
            <a:r>
              <a:rPr lang="it-IT" sz="2600" dirty="0">
                <a:solidFill>
                  <a:schemeClr val="tx1"/>
                </a:solidFill>
                <a:latin typeface="Georgia" panose="02040502050405020303" pitchFamily="18" charset="0"/>
              </a:rPr>
              <a:t>Descrizione del rischio &amp; </a:t>
            </a:r>
            <a:r>
              <a:rPr lang="it-IT" sz="2400" dirty="0">
                <a:solidFill>
                  <a:srgbClr val="FFFFFF"/>
                </a:solidFill>
                <a:latin typeface="Georgia" panose="02040502050405020303" pitchFamily="18" charset="0"/>
              </a:rPr>
              <a:t>luoghi più a rischio</a:t>
            </a:r>
            <a:endParaRPr lang="it-IT" sz="26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2" descr="Risultati immagini per VULCANI IN ESPLOS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109" y="1607049"/>
            <a:ext cx="5220185" cy="348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937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po 32"/>
          <p:cNvGrpSpPr/>
          <p:nvPr/>
        </p:nvGrpSpPr>
        <p:grpSpPr>
          <a:xfrm>
            <a:off x="8740890" y="2716213"/>
            <a:ext cx="2347413" cy="1404893"/>
            <a:chOff x="6007395" y="1319784"/>
            <a:chExt cx="2347413" cy="1404893"/>
          </a:xfrm>
        </p:grpSpPr>
        <p:sp>
          <p:nvSpPr>
            <p:cNvPr id="34" name="Ovale 33"/>
            <p:cNvSpPr/>
            <p:nvPr/>
          </p:nvSpPr>
          <p:spPr>
            <a:xfrm>
              <a:off x="6007395" y="131978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35" name="Casella di testo 34"/>
            <p:cNvSpPr txBox="1"/>
            <p:nvPr/>
          </p:nvSpPr>
          <p:spPr>
            <a:xfrm>
              <a:off x="7796629" y="2355345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it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36" name="Gruppo 35"/>
          <p:cNvGrpSpPr/>
          <p:nvPr/>
        </p:nvGrpSpPr>
        <p:grpSpPr>
          <a:xfrm>
            <a:off x="10288099" y="2802946"/>
            <a:ext cx="558179" cy="409838"/>
            <a:chOff x="6953426" y="711274"/>
            <a:chExt cx="558179" cy="409838"/>
          </a:xfrm>
        </p:grpSpPr>
        <p:sp>
          <p:nvSpPr>
            <p:cNvPr id="37" name="Ovale 36"/>
            <p:cNvSpPr/>
            <p:nvPr/>
          </p:nvSpPr>
          <p:spPr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38" name="Casella di testo 37"/>
            <p:cNvSpPr txBox="1"/>
            <p:nvPr/>
          </p:nvSpPr>
          <p:spPr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it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39" name="Gruppo 38"/>
          <p:cNvGrpSpPr/>
          <p:nvPr/>
        </p:nvGrpSpPr>
        <p:grpSpPr>
          <a:xfrm>
            <a:off x="8759684" y="4506735"/>
            <a:ext cx="558179" cy="409838"/>
            <a:chOff x="6953426" y="711274"/>
            <a:chExt cx="558179" cy="409838"/>
          </a:xfrm>
        </p:grpSpPr>
        <p:sp>
          <p:nvSpPr>
            <p:cNvPr id="40" name="Ovale 39"/>
            <p:cNvSpPr/>
            <p:nvPr/>
          </p:nvSpPr>
          <p:spPr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41" name="Casella di testo 40"/>
            <p:cNvSpPr txBox="1"/>
            <p:nvPr/>
          </p:nvSpPr>
          <p:spPr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it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43" name="Segnaposto contenuto 17"/>
          <p:cNvSpPr txBox="1">
            <a:spLocks/>
          </p:cNvSpPr>
          <p:nvPr/>
        </p:nvSpPr>
        <p:spPr>
          <a:xfrm>
            <a:off x="4747855" y="4571824"/>
            <a:ext cx="3106367" cy="132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endParaRPr lang="en-US" dirty="0">
              <a:solidFill>
                <a:srgbClr val="D2472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4" name="Segnaposto contenuto 17"/>
          <p:cNvSpPr txBox="1">
            <a:spLocks/>
          </p:cNvSpPr>
          <p:nvPr/>
        </p:nvSpPr>
        <p:spPr>
          <a:xfrm>
            <a:off x="8429668" y="4571824"/>
            <a:ext cx="2658635" cy="134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it">
                <a:solidFill>
                  <a:prstClr val="black">
                    <a:lumMod val="75000"/>
                    <a:lumOff val="25000"/>
                  </a:prstClr>
                </a:solidFill>
              </a:rPr>
              <a:t>Aggiorna con il pulsante </a:t>
            </a:r>
            <a:r>
              <a:rPr lang="it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Salva</a:t>
            </a:r>
            <a:r>
              <a:rPr lang="it">
                <a:solidFill>
                  <a:prstClr val="black">
                    <a:lumMod val="75000"/>
                    <a:lumOff val="25000"/>
                  </a:prstClr>
                </a:solidFill>
              </a:rPr>
              <a:t> per sincronizzare immediatamente le modifiche.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8826153" y="4440013"/>
            <a:ext cx="4040250" cy="193058"/>
          </a:xfrm>
        </p:spPr>
        <p:txBody>
          <a:bodyPr rtlCol="0">
            <a:normAutofit fontScale="32500" lnSpcReduction="20000"/>
          </a:bodyPr>
          <a:lstStyle/>
          <a:p>
            <a:pPr lvl="0"/>
            <a:r>
              <a:rPr lang="it-IT" dirty="0"/>
              <a:t>l</a:t>
            </a:r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pic>
        <p:nvPicPr>
          <p:cNvPr id="2050" name="Picture 2" descr="Immagine correlat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346" y="2005136"/>
            <a:ext cx="2821292" cy="42319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Segnaposto contenuto 1"/>
          <p:cNvSpPr>
            <a:spLocks noGrp="1"/>
          </p:cNvSpPr>
          <p:nvPr>
            <p:ph sz="half" idx="2"/>
          </p:nvPr>
        </p:nvSpPr>
        <p:spPr>
          <a:xfrm>
            <a:off x="751540" y="647564"/>
            <a:ext cx="4413626" cy="4547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800" dirty="0">
                <a:latin typeface="Georgia" panose="02040502050405020303" pitchFamily="18" charset="0"/>
              </a:rPr>
              <a:t>RISCHI</a:t>
            </a:r>
          </a:p>
        </p:txBody>
      </p:sp>
      <p:sp>
        <p:nvSpPr>
          <p:cNvPr id="3" name="Rettangolo 2"/>
          <p:cNvSpPr/>
          <p:nvPr/>
        </p:nvSpPr>
        <p:spPr>
          <a:xfrm>
            <a:off x="478060" y="1428953"/>
            <a:ext cx="7772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404041"/>
                </a:solidFill>
                <a:latin typeface="Georgia" panose="02040502050405020303" pitchFamily="18" charset="0"/>
              </a:rPr>
              <a:t>Sebbene meno frequenti e devastanti dei terremoti, le </a:t>
            </a:r>
            <a:r>
              <a:rPr lang="it-IT" dirty="0">
                <a:solidFill>
                  <a:srgbClr val="FF0000"/>
                </a:solidFill>
                <a:latin typeface="Georgia" panose="02040502050405020303" pitchFamily="18" charset="0"/>
              </a:rPr>
              <a:t>eruzioni vulcaniche </a:t>
            </a:r>
            <a:r>
              <a:rPr lang="it-IT" dirty="0">
                <a:solidFill>
                  <a:srgbClr val="404041"/>
                </a:solidFill>
                <a:latin typeface="Georgia" panose="02040502050405020303" pitchFamily="18" charset="0"/>
              </a:rPr>
              <a:t>rappresentano un forte rischio per le zone densamente popolate del territorio italiano.</a:t>
            </a:r>
            <a:r>
              <a:rPr lang="it-IT" dirty="0">
                <a:latin typeface="Georgia" panose="02040502050405020303" pitchFamily="18" charset="0"/>
              </a:rPr>
              <a:t/>
            </a:r>
            <a:br>
              <a:rPr lang="it-IT" dirty="0">
                <a:latin typeface="Georgia" panose="02040502050405020303" pitchFamily="18" charset="0"/>
              </a:rPr>
            </a:br>
            <a:r>
              <a:rPr lang="it-IT" dirty="0">
                <a:latin typeface="Georgia" panose="02040502050405020303" pitchFamily="18" charset="0"/>
              </a:rPr>
              <a:t/>
            </a:r>
            <a:br>
              <a:rPr lang="it-IT" dirty="0">
                <a:latin typeface="Georgia" panose="02040502050405020303" pitchFamily="18" charset="0"/>
              </a:rPr>
            </a:br>
            <a:r>
              <a:rPr lang="it-IT" dirty="0">
                <a:solidFill>
                  <a:srgbClr val="404041"/>
                </a:solidFill>
                <a:latin typeface="Georgia" panose="02040502050405020303" pitchFamily="18" charset="0"/>
              </a:rPr>
              <a:t>Il </a:t>
            </a:r>
            <a:r>
              <a:rPr lang="it-IT" dirty="0">
                <a:solidFill>
                  <a:srgbClr val="FF0000"/>
                </a:solidFill>
                <a:latin typeface="Georgia" panose="02040502050405020303" pitchFamily="18" charset="0"/>
              </a:rPr>
              <a:t>rischio vulcanico </a:t>
            </a:r>
            <a:r>
              <a:rPr lang="it-IT" dirty="0">
                <a:solidFill>
                  <a:srgbClr val="404041"/>
                </a:solidFill>
                <a:latin typeface="Georgia" panose="02040502050405020303" pitchFamily="18" charset="0"/>
              </a:rPr>
              <a:t>si può definire come il prodotto della probabilità di occorrenza di un evento eruttivo per il danno che ne potrebbe conseguire.</a:t>
            </a:r>
            <a:r>
              <a:rPr lang="it-IT" dirty="0">
                <a:latin typeface="Georgia" panose="02040502050405020303" pitchFamily="18" charset="0"/>
              </a:rPr>
              <a:t/>
            </a:r>
            <a:br>
              <a:rPr lang="it-IT" dirty="0">
                <a:latin typeface="Georgia" panose="02040502050405020303" pitchFamily="18" charset="0"/>
              </a:rPr>
            </a:br>
            <a:endParaRPr lang="it-IT" dirty="0">
              <a:latin typeface="Georgia" panose="02040502050405020303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02689" y="3075574"/>
            <a:ext cx="79231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404041"/>
                </a:solidFill>
                <a:latin typeface="Georgia" panose="02040502050405020303" pitchFamily="18" charset="0"/>
              </a:rPr>
              <a:t>Il rischio è traducibile nell'equazione </a:t>
            </a:r>
            <a:r>
              <a:rPr lang="it-IT" b="1" dirty="0">
                <a:solidFill>
                  <a:srgbClr val="FF0000"/>
                </a:solidFill>
                <a:latin typeface="Georgia" panose="02040502050405020303" pitchFamily="18" charset="0"/>
              </a:rPr>
              <a:t>R = P x V x E</a:t>
            </a:r>
            <a:r>
              <a:rPr lang="it-IT" dirty="0">
                <a:solidFill>
                  <a:srgbClr val="404041"/>
                </a:solidFill>
                <a:latin typeface="Georgia" panose="02040502050405020303" pitchFamily="18" charset="0"/>
              </a:rPr>
              <a:t>, dove:</a:t>
            </a:r>
            <a:r>
              <a:rPr lang="it-IT" dirty="0">
                <a:latin typeface="Georgia" panose="02040502050405020303" pitchFamily="18" charset="0"/>
              </a:rPr>
              <a:t/>
            </a:r>
            <a:br>
              <a:rPr lang="it-IT" dirty="0">
                <a:latin typeface="Georgia" panose="02040502050405020303" pitchFamily="18" charset="0"/>
              </a:rPr>
            </a:br>
            <a:r>
              <a:rPr lang="it-IT" dirty="0">
                <a:latin typeface="Georgia" panose="02040502050405020303" pitchFamily="18" charset="0"/>
              </a:rPr>
              <a:t/>
            </a:r>
            <a:br>
              <a:rPr lang="it-IT" dirty="0">
                <a:latin typeface="Georgia" panose="02040502050405020303" pitchFamily="18" charset="0"/>
              </a:rPr>
            </a:br>
            <a:r>
              <a:rPr lang="it-IT" b="1" i="1" dirty="0">
                <a:solidFill>
                  <a:srgbClr val="FF0000"/>
                </a:solidFill>
                <a:latin typeface="Georgia" panose="02040502050405020303" pitchFamily="18" charset="0"/>
              </a:rPr>
              <a:t>P = Pericolosità (</a:t>
            </a:r>
            <a:r>
              <a:rPr lang="it-IT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Hazard</a:t>
            </a:r>
            <a:r>
              <a:rPr lang="it-IT" b="1" i="1" dirty="0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  <a:r>
              <a:rPr lang="it-IT" dirty="0">
                <a:solidFill>
                  <a:srgbClr val="404041"/>
                </a:solidFill>
                <a:latin typeface="Georgia" panose="02040502050405020303" pitchFamily="18" charset="0"/>
              </a:rPr>
              <a:t>: è la probabilità che un fenomeno di determinata intensità si verifichi in un certo intervallo di tempo e in una data area;</a:t>
            </a:r>
            <a:r>
              <a:rPr lang="it-IT" dirty="0">
                <a:latin typeface="Georgia" panose="02040502050405020303" pitchFamily="18" charset="0"/>
              </a:rPr>
              <a:t/>
            </a:r>
            <a:br>
              <a:rPr lang="it-IT" dirty="0">
                <a:latin typeface="Georgia" panose="02040502050405020303" pitchFamily="18" charset="0"/>
              </a:rPr>
            </a:br>
            <a:r>
              <a:rPr lang="it-IT" b="1" i="1" dirty="0">
                <a:solidFill>
                  <a:srgbClr val="FF0000"/>
                </a:solidFill>
                <a:latin typeface="Georgia" panose="02040502050405020303" pitchFamily="18" charset="0"/>
              </a:rPr>
              <a:t>V = Vulnerabilità</a:t>
            </a:r>
            <a:r>
              <a:rPr lang="it-IT" dirty="0">
                <a:solidFill>
                  <a:srgbClr val="404041"/>
                </a:solidFill>
                <a:latin typeface="Georgia" panose="02040502050405020303" pitchFamily="18" charset="0"/>
              </a:rPr>
              <a:t>: la vulnerabilità di un elemento - persone, edifici, infrastrutture, attività economiche - è la propensione a subire danneggiamenti in conseguenza delle sollecitazioni indotte da un evento di una certa intensità;</a:t>
            </a:r>
            <a:r>
              <a:rPr lang="it-IT" dirty="0">
                <a:latin typeface="Georgia" panose="02040502050405020303" pitchFamily="18" charset="0"/>
              </a:rPr>
              <a:t/>
            </a:r>
            <a:br>
              <a:rPr lang="it-IT" dirty="0">
                <a:latin typeface="Georgia" panose="02040502050405020303" pitchFamily="18" charset="0"/>
              </a:rPr>
            </a:br>
            <a:r>
              <a:rPr lang="it-IT" b="1" i="1" dirty="0">
                <a:solidFill>
                  <a:srgbClr val="FF0000"/>
                </a:solidFill>
                <a:latin typeface="Georgia" panose="02040502050405020303" pitchFamily="18" charset="0"/>
              </a:rPr>
              <a:t>E = Esposizione o Valore esposto</a:t>
            </a:r>
            <a:r>
              <a:rPr lang="it-IT" dirty="0">
                <a:solidFill>
                  <a:srgbClr val="404041"/>
                </a:solidFill>
                <a:latin typeface="Georgia" panose="02040502050405020303" pitchFamily="18" charset="0"/>
              </a:rPr>
              <a:t>: è il numero di unità, o “valore”, di ognuno degli elementi a rischio, come vite umane o case, presenti in una data area.</a:t>
            </a:r>
            <a:r>
              <a:rPr lang="it-IT" dirty="0">
                <a:latin typeface="Georgia" panose="02040502050405020303" pitchFamily="18" charset="0"/>
              </a:rPr>
              <a:t/>
            </a:r>
            <a:br>
              <a:rPr lang="it-IT" dirty="0">
                <a:latin typeface="Georgia" panose="02040502050405020303" pitchFamily="18" charset="0"/>
              </a:rPr>
            </a:br>
            <a:endParaRPr lang="it-IT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contenuto 17"/>
          <p:cNvSpPr>
            <a:spLocks noGrp="1"/>
          </p:cNvSpPr>
          <p:nvPr>
            <p:ph sz="half" idx="2"/>
          </p:nvPr>
        </p:nvSpPr>
        <p:spPr>
          <a:xfrm>
            <a:off x="7564073" y="3155831"/>
            <a:ext cx="3149749" cy="1950260"/>
          </a:xfrm>
        </p:spPr>
        <p:txBody>
          <a:bodyPr rtlCol="0"/>
          <a:lstStyle/>
          <a:p>
            <a:pPr marL="0" indent="0" algn="ctr" rtl="0">
              <a:spcAft>
                <a:spcPts val="2000"/>
              </a:spcAft>
              <a:buNone/>
            </a:pPr>
            <a:endParaRPr lang="en-US" dirty="0"/>
          </a:p>
        </p:txBody>
      </p:sp>
      <p:grpSp>
        <p:nvGrpSpPr>
          <p:cNvPr id="4" name="Gruppo 3"/>
          <p:cNvGrpSpPr/>
          <p:nvPr/>
        </p:nvGrpSpPr>
        <p:grpSpPr>
          <a:xfrm>
            <a:off x="9775830" y="4344307"/>
            <a:ext cx="558179" cy="409838"/>
            <a:chOff x="6953426" y="711274"/>
            <a:chExt cx="558179" cy="409838"/>
          </a:xfrm>
        </p:grpSpPr>
        <p:sp>
          <p:nvSpPr>
            <p:cNvPr id="2" name="Ovale 1"/>
            <p:cNvSpPr/>
            <p:nvPr/>
          </p:nvSpPr>
          <p:spPr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3" name="Casella di testo 2"/>
            <p:cNvSpPr txBox="1">
              <a:spLocks noChangeAspect="1"/>
            </p:cNvSpPr>
            <p:nvPr/>
          </p:nvSpPr>
          <p:spPr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it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9624375" y="4899405"/>
            <a:ext cx="558179" cy="409838"/>
            <a:chOff x="6953426" y="711274"/>
            <a:chExt cx="558179" cy="409838"/>
          </a:xfrm>
        </p:grpSpPr>
        <p:sp>
          <p:nvSpPr>
            <p:cNvPr id="20" name="Ovale 19"/>
            <p:cNvSpPr/>
            <p:nvPr/>
          </p:nvSpPr>
          <p:spPr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21" name="Casella di testo 20"/>
            <p:cNvSpPr txBox="1">
              <a:spLocks noChangeAspect="1"/>
            </p:cNvSpPr>
            <p:nvPr/>
          </p:nvSpPr>
          <p:spPr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it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7336942" y="4271217"/>
            <a:ext cx="558179" cy="409838"/>
            <a:chOff x="6953426" y="711274"/>
            <a:chExt cx="558179" cy="409838"/>
          </a:xfrm>
        </p:grpSpPr>
        <p:sp>
          <p:nvSpPr>
            <p:cNvPr id="32" name="Ovale 31"/>
            <p:cNvSpPr/>
            <p:nvPr/>
          </p:nvSpPr>
          <p:spPr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33" name="Casella di testo 32"/>
            <p:cNvSpPr txBox="1">
              <a:spLocks noChangeAspect="1"/>
            </p:cNvSpPr>
            <p:nvPr/>
          </p:nvSpPr>
          <p:spPr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it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34" name="Segnaposto contenuto 17"/>
          <p:cNvSpPr txBox="1">
            <a:spLocks/>
          </p:cNvSpPr>
          <p:nvPr/>
        </p:nvSpPr>
        <p:spPr>
          <a:xfrm>
            <a:off x="1076799" y="4395249"/>
            <a:ext cx="2390246" cy="91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endParaRPr lang="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5" name="Segnaposto contenuto 17"/>
          <p:cNvSpPr txBox="1">
            <a:spLocks/>
          </p:cNvSpPr>
          <p:nvPr/>
        </p:nvSpPr>
        <p:spPr>
          <a:xfrm>
            <a:off x="1086313" y="5816244"/>
            <a:ext cx="4463149" cy="882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endParaRPr lang="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54" y="5080108"/>
            <a:ext cx="409838" cy="409838"/>
          </a:xfrm>
          <a:prstGeom prst="rect">
            <a:avLst/>
          </a:prstGeom>
        </p:spPr>
      </p:pic>
      <p:pic>
        <p:nvPicPr>
          <p:cNvPr id="3074" name="Picture 2" descr="Immagine correlat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392" y="2601022"/>
            <a:ext cx="4216857" cy="30598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473630" y="1291929"/>
            <a:ext cx="619525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404041"/>
                </a:solidFill>
                <a:latin typeface="Georgia" panose="02040502050405020303" pitchFamily="18" charset="0"/>
              </a:rPr>
              <a:t>In generale la </a:t>
            </a:r>
            <a:r>
              <a:rPr lang="it-IT" dirty="0">
                <a:solidFill>
                  <a:srgbClr val="FF0000"/>
                </a:solidFill>
                <a:latin typeface="Georgia" panose="02040502050405020303" pitchFamily="18" charset="0"/>
              </a:rPr>
              <a:t>Vulnerabilità</a:t>
            </a:r>
            <a:r>
              <a:rPr lang="it-IT" dirty="0">
                <a:solidFill>
                  <a:srgbClr val="404041"/>
                </a:solidFill>
                <a:latin typeface="Georgia" panose="02040502050405020303" pitchFamily="18" charset="0"/>
              </a:rPr>
              <a:t> delle persone e degli edifici risulta sempre elevata quando si tratta di fenomenologie vulcaniche. Il rischio è minimo solo quando lo sono anche la Pericolosità o il Valore esposto. E’ il caso di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vulcani</a:t>
            </a:r>
            <a:r>
              <a:rPr lang="it-IT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estinti</a:t>
            </a:r>
            <a:r>
              <a:rPr lang="it-IT" dirty="0">
                <a:solidFill>
                  <a:srgbClr val="404041"/>
                </a:solidFill>
                <a:latin typeface="Georgia" panose="02040502050405020303" pitchFamily="18" charset="0"/>
              </a:rPr>
              <a:t>; vulcani che presentano fenomenologie a pericolosità limitata; oppure di vulcani che si trovano in zone non abitate.</a:t>
            </a:r>
            <a:r>
              <a:rPr lang="it-IT" dirty="0">
                <a:latin typeface="Georgia" panose="02040502050405020303" pitchFamily="18" charset="0"/>
              </a:rPr>
              <a:t/>
            </a:r>
            <a:br>
              <a:rPr lang="it-IT" dirty="0">
                <a:latin typeface="Georgia" panose="02040502050405020303" pitchFamily="18" charset="0"/>
              </a:rPr>
            </a:br>
            <a:r>
              <a:rPr lang="it-IT" dirty="0">
                <a:latin typeface="Georgia" panose="02040502050405020303" pitchFamily="18" charset="0"/>
              </a:rPr>
              <a:t/>
            </a:r>
            <a:br>
              <a:rPr lang="it-IT" dirty="0">
                <a:latin typeface="Georgia" panose="02040502050405020303" pitchFamily="18" charset="0"/>
              </a:rPr>
            </a:br>
            <a:r>
              <a:rPr lang="it-IT" dirty="0">
                <a:solidFill>
                  <a:srgbClr val="404041"/>
                </a:solidFill>
                <a:latin typeface="Georgia" panose="02040502050405020303" pitchFamily="18" charset="0"/>
              </a:rPr>
              <a:t>Quanto maggiore è la probabilità di eruzione, tanto maggiore è il rischio.</a:t>
            </a:r>
          </a:p>
          <a:p>
            <a:endParaRPr lang="it-IT" dirty="0">
              <a:solidFill>
                <a:srgbClr val="404041"/>
              </a:solidFill>
              <a:latin typeface="Georgia" panose="02040502050405020303" pitchFamily="18" charset="0"/>
            </a:endParaRPr>
          </a:p>
          <a:p>
            <a:r>
              <a:rPr lang="it-IT" dirty="0">
                <a:solidFill>
                  <a:srgbClr val="404041"/>
                </a:solidFill>
                <a:latin typeface="Georgia" panose="02040502050405020303" pitchFamily="18" charset="0"/>
              </a:rPr>
              <a:t> A parità di </a:t>
            </a:r>
            <a:r>
              <a:rPr lang="it-IT" dirty="0">
                <a:solidFill>
                  <a:srgbClr val="FF0000"/>
                </a:solidFill>
                <a:latin typeface="Georgia" panose="02040502050405020303" pitchFamily="18" charset="0"/>
              </a:rPr>
              <a:t>Pericolosità</a:t>
            </a:r>
            <a:r>
              <a:rPr lang="it-IT" dirty="0">
                <a:solidFill>
                  <a:srgbClr val="404041"/>
                </a:solidFill>
                <a:latin typeface="Georgia" panose="02040502050405020303" pitchFamily="18" charset="0"/>
              </a:rPr>
              <a:t> invece il rischio aumenta con l’aumentare dell’urbanizzazione dell’area circostante il vulcano. Per fare un esempio, il rischio è più elevato per il Vesuvio, nei cui dintorni vivono circa 600 mila persone, piuttosto che per i vulcani dell'Alaska, che si trovano in zone a bassa densità di popolazione</a:t>
            </a:r>
            <a:endParaRPr lang="it-IT" dirty="0">
              <a:latin typeface="Georgia" panose="02040502050405020303" pitchFamily="18" charset="0"/>
            </a:endParaRPr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73630" y="87450"/>
            <a:ext cx="6653761" cy="961912"/>
          </a:xfrm>
        </p:spPr>
        <p:txBody>
          <a:bodyPr>
            <a:noAutofit/>
          </a:bodyPr>
          <a:lstStyle/>
          <a:p>
            <a:r>
              <a:rPr lang="it-IT" sz="3600" dirty="0">
                <a:latin typeface="Georgia" panose="02040502050405020303" pitchFamily="18" charset="0"/>
              </a:rPr>
              <a:t>Vulnerabilità &amp; Pericolosità</a:t>
            </a:r>
          </a:p>
        </p:txBody>
      </p: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C9F4B3-E048-4DF2-8375-37385E224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45838"/>
            <a:ext cx="11292840" cy="5112162"/>
          </a:xfrm>
          <a:prstGeom prst="rect">
            <a:avLst/>
          </a:prstGeom>
          <a:solidFill>
            <a:srgbClr val="DD4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7B0992-8632-4B33-A492-ACB4655976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1" cy="17532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92CC152-00AB-4665-A6B5-9B44188DD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59" y="272115"/>
            <a:ext cx="8205222" cy="1325562"/>
          </a:xfrm>
        </p:spPr>
        <p:txBody>
          <a:bodyPr anchor="ctr">
            <a:normAutofit/>
          </a:bodyPr>
          <a:lstStyle/>
          <a:p>
            <a:r>
              <a:rPr lang="it-IT" sz="4000" dirty="0">
                <a:solidFill>
                  <a:srgbClr val="FFFFFF"/>
                </a:solidFill>
                <a:latin typeface="Georgia" panose="02040502050405020303" pitchFamily="18" charset="0"/>
              </a:rPr>
              <a:t>                    CASI IN ITALIA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D36746-509A-4D94-AEE0-86EB56AD6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090889"/>
            <a:ext cx="7293139" cy="3778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>
                <a:solidFill>
                  <a:srgbClr val="FFFFFF"/>
                </a:solidFill>
                <a:latin typeface="Algerian" panose="04020705040A02060702" pitchFamily="82" charset="0"/>
              </a:rPr>
              <a:t>                              ETNA</a:t>
            </a:r>
            <a:r>
              <a:rPr lang="it-IT" sz="3200" dirty="0">
                <a:solidFill>
                  <a:srgbClr val="FFFFFF"/>
                </a:solidFill>
              </a:rPr>
              <a:t>                                        </a:t>
            </a:r>
          </a:p>
          <a:p>
            <a:pPr marL="0" indent="0">
              <a:buNone/>
            </a:pPr>
            <a:r>
              <a:rPr lang="it-IT" sz="1800" dirty="0">
                <a:solidFill>
                  <a:srgbClr val="FFFFFF"/>
                </a:solidFill>
              </a:rPr>
              <a:t> L’Etna, con i suoi 3350m di altitudine e 35km di diametro alla base, è il vulcano più grande d’Europa. Ricopre un’area di circa 1250km2 e la sua formazione risale a circa 100mila anni fa. Negli anni, l’alternanza di attività effusiva ed esplosiva, con colate di lava e depositi piroclastici, ha portato alla stratificazione di prodotti vulcanici. Per questo, l’Etna si definisce uno strato-vulcanico di natura basaltica. Le sue bocche eruttive si trovano nella parte sommitale dell'edificio vulcanico e sono Bocca Nuova, Voragine, Cratere .Ciascuna di esse ha un diametro di circa 200km. La sua origine risale a circa 10.000 anni fa quando il susseguirsi di eruzioni esplosive provocò alcuni collassi o frane lungo il fianco del vulcano. </a:t>
            </a:r>
          </a:p>
          <a:p>
            <a:pPr algn="just"/>
            <a:r>
              <a:rPr lang="it-IT" sz="1800" dirty="0">
                <a:solidFill>
                  <a:srgbClr val="FFFFFF"/>
                </a:solidFill>
              </a:rPr>
              <a:t>Attualmente il livello di allerta per l’Etna è giallo, ossia il vulcano si trova in stato di potenziale disequilibrio</a:t>
            </a:r>
          </a:p>
          <a:p>
            <a:pPr algn="just"/>
            <a:endParaRPr lang="it-IT" sz="1800" dirty="0">
              <a:solidFill>
                <a:srgbClr val="FFFFFF"/>
              </a:solidFill>
            </a:endParaRPr>
          </a:p>
          <a:p>
            <a:pPr algn="just"/>
            <a:endParaRPr lang="it-IT" sz="1800" dirty="0">
              <a:solidFill>
                <a:srgbClr val="FFFFFF"/>
              </a:solidFill>
            </a:endParaRPr>
          </a:p>
        </p:txBody>
      </p:sp>
      <p:pic>
        <p:nvPicPr>
          <p:cNvPr id="6" name="Segnaposto contenuto 3">
            <a:extLst>
              <a:ext uri="{FF2B5EF4-FFF2-40B4-BE49-F238E27FC236}">
                <a16:creationId xmlns:a16="http://schemas.microsoft.com/office/drawing/2014/main" id="{7B554C27-552C-489D-8C93-ECCE29DF5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88" r="256"/>
          <a:stretch/>
        </p:blipFill>
        <p:spPr>
          <a:xfrm>
            <a:off x="7447882" y="2221821"/>
            <a:ext cx="3540670" cy="377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78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C9F4B3-E048-4DF2-8375-37385E224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45838"/>
            <a:ext cx="11292840" cy="5112162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7B0992-8632-4B33-A492-ACB4655976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1" cy="17532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3805A06-1E45-49C8-BD2C-52D6C4A5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997" y="272115"/>
            <a:ext cx="8205222" cy="1325562"/>
          </a:xfrm>
        </p:spPr>
        <p:txBody>
          <a:bodyPr anchor="ctr">
            <a:normAutofit/>
          </a:bodyPr>
          <a:lstStyle/>
          <a:p>
            <a:r>
              <a:rPr lang="it-IT" sz="4000" dirty="0">
                <a:solidFill>
                  <a:srgbClr val="FFFFFF"/>
                </a:solidFill>
                <a:latin typeface="Algerian" panose="04020705040A02060702" pitchFamily="82" charset="0"/>
              </a:rPr>
              <a:t>                           LIPARI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5A24F5-7884-434E-A542-3E223155B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269" y="2271712"/>
            <a:ext cx="8092570" cy="4146221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it-IT" dirty="0">
                <a:solidFill>
                  <a:srgbClr val="FFFFFF"/>
                </a:solidFill>
                <a:latin typeface="Georgia" panose="02040502050405020303" pitchFamily="18" charset="0"/>
              </a:rPr>
              <a:t>Lipari, la più estesa delle Isole Eolie con poco meno di 38 km2 di superficie, occupa una posizione centrale nell’arcipelago delle Eolie. </a:t>
            </a:r>
          </a:p>
          <a:p>
            <a:pPr marL="0" indent="0" algn="r">
              <a:buNone/>
            </a:pPr>
            <a:r>
              <a:rPr lang="it-IT" dirty="0">
                <a:solidFill>
                  <a:srgbClr val="FFFFFF"/>
                </a:solidFill>
                <a:latin typeface="Georgia" panose="02040502050405020303" pitchFamily="18" charset="0"/>
              </a:rPr>
              <a:t>La forma irregolare allungata è legata ai numerosi centri eruttivi che la costituiscono. Le vicende preistoriche dell’isola sono strettamente legate alla sua natura vulcanica. Nel neolitico raggiunse una  grande importanza e ricchezza grazie all’ossidiana, un vetro vulcanico che si forma per il rapido raffreddamento di rocce effusive di tipo acido, che rappresentava il materiale più tagliente allora conosciuto e che veniva utilizzato per costruire armi e strumenti di uso domestico quotidiano. </a:t>
            </a:r>
          </a:p>
          <a:p>
            <a:pPr marL="0" indent="0" algn="r">
              <a:buNone/>
            </a:pPr>
            <a:r>
              <a:rPr lang="it-IT" dirty="0">
                <a:solidFill>
                  <a:srgbClr val="FFFFFF"/>
                </a:solidFill>
                <a:latin typeface="Georgia" panose="02040502050405020303" pitchFamily="18" charset="0"/>
              </a:rPr>
              <a:t>Lipari è un sistema vulcanico attivo e quiescente, come dimostra una debole attività idrotermale nella parte occidentale dell'isola nonché l’occorrenza di eruzioni esplosive/effusive in epoca tardo romana e medievale.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45901828-7757-4D3F-B3B7-E81A93A3B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3651"/>
            <a:ext cx="3200272" cy="360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51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idx="1"/>
          </p:nvPr>
        </p:nvSpPr>
        <p:spPr>
          <a:xfrm>
            <a:off x="541609" y="546443"/>
            <a:ext cx="8330928" cy="532443"/>
          </a:xfrm>
        </p:spPr>
        <p:txBody>
          <a:bodyPr rtlCol="0">
            <a:noAutofit/>
          </a:bodyPr>
          <a:lstStyle/>
          <a:p>
            <a:pPr lvl="0"/>
            <a:r>
              <a:rPr lang="it-IT" u="sng" dirty="0">
                <a:solidFill>
                  <a:srgbClr val="C00000"/>
                </a:solidFill>
                <a:latin typeface="Bodoni MT" panose="02070603080606020203" pitchFamily="18" charset="0"/>
              </a:rPr>
              <a:t>Creato da ELISA AUDITORE ,ALESSIA GIORDANO , CLAUDIA MIDIRI  &amp; MERI OSMENAJ</a:t>
            </a:r>
          </a:p>
        </p:txBody>
      </p:sp>
      <p:sp>
        <p:nvSpPr>
          <p:cNvPr id="29" name="Segnaposto contenuto 17"/>
          <p:cNvSpPr txBox="1">
            <a:spLocks/>
          </p:cNvSpPr>
          <p:nvPr/>
        </p:nvSpPr>
        <p:spPr>
          <a:xfrm>
            <a:off x="1066039" y="2678694"/>
            <a:ext cx="3121671" cy="467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512763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lang="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egnaposto contenuto 17"/>
          <p:cNvSpPr txBox="1">
            <a:spLocks/>
          </p:cNvSpPr>
          <p:nvPr/>
        </p:nvSpPr>
        <p:spPr>
          <a:xfrm>
            <a:off x="1066039" y="3353185"/>
            <a:ext cx="3504072" cy="91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endParaRPr lang="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4" name="Segnaposto contenuto 17"/>
          <p:cNvSpPr txBox="1">
            <a:spLocks/>
          </p:cNvSpPr>
          <p:nvPr/>
        </p:nvSpPr>
        <p:spPr>
          <a:xfrm>
            <a:off x="8673737" y="5169093"/>
            <a:ext cx="2954673" cy="722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2763" rtl="0">
              <a:spcAft>
                <a:spcPts val="2000"/>
              </a:spcAft>
              <a:buNone/>
            </a:pPr>
            <a:r>
              <a:rPr lang="it" dirty="0">
                <a:solidFill>
                  <a:srgbClr val="C00000"/>
                </a:solidFill>
                <a:latin typeface="Arial Rounded MT Bold" panose="020F0704030504030204" pitchFamily="34" charset="0"/>
              </a:rPr>
              <a:t>CLASSE 3° A   </a:t>
            </a:r>
            <a:r>
              <a:rPr lang="it">
                <a:solidFill>
                  <a:srgbClr val="C00000"/>
                </a:solidFill>
                <a:latin typeface="Arial Rounded MT Bold" panose="020F0704030504030204" pitchFamily="34" charset="0"/>
              </a:rPr>
              <a:t>SPADAFORA        22\11\2018</a:t>
            </a:r>
            <a:endParaRPr lang="it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8" name="Segnaposto contenuto 17"/>
          <p:cNvSpPr txBox="1">
            <a:spLocks/>
          </p:cNvSpPr>
          <p:nvPr/>
        </p:nvSpPr>
        <p:spPr>
          <a:xfrm>
            <a:off x="541609" y="1296100"/>
            <a:ext cx="5110161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it" dirty="0"/>
              <a:t>:</a:t>
            </a:r>
            <a:endParaRPr lang="en-US" dirty="0"/>
          </a:p>
        </p:txBody>
      </p:sp>
      <p:sp>
        <p:nvSpPr>
          <p:cNvPr id="25" name="Casella di testo 16"/>
          <p:cNvSpPr txBox="1"/>
          <p:nvPr/>
        </p:nvSpPr>
        <p:spPr>
          <a:xfrm rot="21077122">
            <a:off x="6043297" y="1772253"/>
            <a:ext cx="1334770" cy="43561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200"/>
              </a:spcAft>
              <a:tabLst>
                <a:tab pos="4931410" algn="l"/>
              </a:tabLst>
            </a:pPr>
            <a:r>
              <a:rPr lang="it" sz="1200" b="1" kern="1000" spc="100" dirty="0">
                <a:ln>
                  <a:noFill/>
                </a:ln>
                <a:solidFill>
                  <a:srgbClr val="D24726"/>
                </a:solidFill>
                <a:effectLst/>
                <a:latin typeface="Segoe UI Semibold" panose="020B0702040204020203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I</a:t>
            </a:r>
            <a:endParaRPr lang="en-US" sz="1200" b="1" kern="1400" dirty="0">
              <a:solidFill>
                <a:srgbClr val="D24726"/>
              </a:solidFill>
              <a:effectLst/>
              <a:latin typeface="Segoe UI Light" panose="020B0502040204020203" pitchFamily="34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098" name="Picture 2" descr="Risultati immagini per vulcani tumbl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11" y="1489165"/>
            <a:ext cx="5489423" cy="359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isultati immagini per vulcani tumbl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4" y="1487988"/>
            <a:ext cx="5386062" cy="359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Immagine correlata"/>
          <p:cNvSpPr>
            <a:spLocks noChangeAspect="1" noChangeArrowheads="1"/>
          </p:cNvSpPr>
          <p:nvPr/>
        </p:nvSpPr>
        <p:spPr bwMode="auto">
          <a:xfrm>
            <a:off x="155575" y="-79409"/>
            <a:ext cx="239746" cy="23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8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10" descr="Immagine correl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12" descr="Immagine correlat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14" descr="Immagine correlata"/>
          <p:cNvSpPr>
            <a:spLocks noChangeAspect="1" noChangeArrowheads="1"/>
          </p:cNvSpPr>
          <p:nvPr/>
        </p:nvSpPr>
        <p:spPr bwMode="auto">
          <a:xfrm>
            <a:off x="695370" y="35072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76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ocBenvenu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" id="{EAFAB96B-FB1E-42D8-9B38-6A86B705F7BD}" vid="{75BAB027-2F6F-401A-8844-3A6AAB00F61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Benvenuto in PowerPoint</Template>
  <TotalTime>415</TotalTime>
  <Words>408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8" baseType="lpstr">
      <vt:lpstr>Algerian</vt:lpstr>
      <vt:lpstr>Arial</vt:lpstr>
      <vt:lpstr>Arial Rounded MT Bold</vt:lpstr>
      <vt:lpstr>Bodoni MT</vt:lpstr>
      <vt:lpstr>Calibri</vt:lpstr>
      <vt:lpstr>Georgia</vt:lpstr>
      <vt:lpstr>Segoe UI</vt:lpstr>
      <vt:lpstr>Segoe UI Light</vt:lpstr>
      <vt:lpstr>Segoe UI Semibold</vt:lpstr>
      <vt:lpstr>SimHei</vt:lpstr>
      <vt:lpstr>Times New Roman</vt:lpstr>
      <vt:lpstr>DocBenvenuto</vt:lpstr>
      <vt:lpstr>Presenza di eruzione vulcanica in Italia   midiriclaudia@gmail.com</vt:lpstr>
      <vt:lpstr>Presentazione standard di PowerPoint</vt:lpstr>
      <vt:lpstr>Presentazione standard di PowerPoint</vt:lpstr>
      <vt:lpstr>                    CASI IN ITALIA</vt:lpstr>
      <vt:lpstr>                           LIPARI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vulcano</dc:title>
  <dc:creator>simon</dc:creator>
  <cp:lastModifiedBy>Utente Windows</cp:lastModifiedBy>
  <cp:revision>28</cp:revision>
  <dcterms:created xsi:type="dcterms:W3CDTF">2018-11-20T15:50:15Z</dcterms:created>
  <dcterms:modified xsi:type="dcterms:W3CDTF">2018-11-28T06:20:24Z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TM10001108</vt:lpwstr>
  </property>
</Properties>
</file>